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10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6" r:id="rId11"/>
    <p:sldId id="328" r:id="rId12"/>
    <p:sldId id="329" r:id="rId13"/>
    <p:sldId id="330" r:id="rId14"/>
  </p:sldIdLst>
  <p:sldSz cx="12188825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howGuides="1">
      <p:cViewPr>
        <p:scale>
          <a:sx n="74" d="100"/>
          <a:sy n="74" d="100"/>
        </p:scale>
        <p:origin x="376" y="7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8/28/2022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8/28/2022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8/28/2022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4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Digital Impacts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The delay between the time when an application requests data until it receives the data. Latency can be influenced by:</a:t>
            </a: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Serialization</a:t>
            </a:r>
          </a:p>
          <a:p>
            <a:pPr lvl="1"/>
            <a:r>
              <a:rPr lang="en-US" dirty="0"/>
              <a:t>The time taken to physically move data onto the network will be determined by the size of the packet and the speed of the network interface.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Propagation</a:t>
            </a:r>
          </a:p>
          <a:p>
            <a:pPr lvl="1"/>
            <a:r>
              <a:rPr lang="en-US" dirty="0"/>
              <a:t>The Internet is a heterogenous collection of high-speed and low-speed connections, some more reliable than others. The type of network media and the distance between the device requesting data / location of server or sensor (IoT) where data is stored will influence time</a:t>
            </a:r>
          </a:p>
          <a:p>
            <a:r>
              <a:rPr lang="en-US" b="1" dirty="0">
                <a:solidFill>
                  <a:srgbClr val="FFFF00"/>
                </a:solidFill>
              </a:rPr>
              <a:t>Switching</a:t>
            </a:r>
          </a:p>
          <a:p>
            <a:pPr lvl="1"/>
            <a:r>
              <a:rPr lang="en-AU" dirty="0"/>
              <a:t>Packets inspected and processed by switches and routers takes more time</a:t>
            </a:r>
          </a:p>
          <a:p>
            <a:r>
              <a:rPr lang="en-AU" b="1" dirty="0">
                <a:solidFill>
                  <a:srgbClr val="FFFF00"/>
                </a:solidFill>
              </a:rPr>
              <a:t>Queuing</a:t>
            </a:r>
          </a:p>
          <a:p>
            <a:pPr lvl="1"/>
            <a:r>
              <a:rPr lang="en-AU" dirty="0"/>
              <a:t>During busy times, network devices may need to buffer packets before inspecting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37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Jitter, QoS guarantee and timeliness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Jitter</a:t>
            </a:r>
          </a:p>
          <a:p>
            <a:pPr lvl="1"/>
            <a:r>
              <a:rPr lang="en-US" dirty="0"/>
              <a:t>Packet delay variance (irregular latency in data exchanges)</a:t>
            </a:r>
          </a:p>
          <a:p>
            <a:pPr lvl="1"/>
            <a:r>
              <a:rPr lang="en-US" dirty="0"/>
              <a:t>Really affects user experience in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synchronous</a:t>
            </a:r>
            <a:r>
              <a:rPr lang="en-US" dirty="0"/>
              <a:t> data exchanges – VoIP conferencing, online gaming</a:t>
            </a:r>
          </a:p>
          <a:p>
            <a:r>
              <a:rPr lang="en-US" b="1" dirty="0">
                <a:solidFill>
                  <a:srgbClr val="FFFF00"/>
                </a:solidFill>
              </a:rPr>
              <a:t>Quality of Service guarantees</a:t>
            </a:r>
          </a:p>
          <a:p>
            <a:pPr lvl="1"/>
            <a:r>
              <a:rPr lang="en-US" dirty="0"/>
              <a:t>Best-effort service – no guarantees</a:t>
            </a:r>
          </a:p>
          <a:p>
            <a:pPr lvl="1"/>
            <a:r>
              <a:rPr lang="en-US" dirty="0"/>
              <a:t>Differentiated service – some traffic is treated better than other traffic</a:t>
            </a:r>
          </a:p>
          <a:p>
            <a:pPr lvl="1"/>
            <a:r>
              <a:rPr lang="en-US" dirty="0"/>
              <a:t>Guaranteed service – some network bandwidth is reserved for use only by mission-critical applications</a:t>
            </a:r>
          </a:p>
          <a:p>
            <a:r>
              <a:rPr lang="en-US" b="1" dirty="0">
                <a:solidFill>
                  <a:srgbClr val="FFFF00"/>
                </a:solidFill>
              </a:rPr>
              <a:t>Timeliness of delivery</a:t>
            </a:r>
          </a:p>
          <a:p>
            <a:pPr lvl="1"/>
            <a:r>
              <a:rPr lang="en-AU" dirty="0"/>
              <a:t>Timeliness is the currency of a data packet at the time it is received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5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protocols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HTTP</a:t>
            </a:r>
          </a:p>
          <a:p>
            <a:pPr lvl="1"/>
            <a:r>
              <a:rPr lang="en-US" dirty="0"/>
              <a:t>Hypertext Transfer Protocol</a:t>
            </a:r>
          </a:p>
          <a:p>
            <a:pPr lvl="1"/>
            <a:r>
              <a:rPr lang="en-US" dirty="0"/>
              <a:t>Methods GET, HEAD, POST, PUT, DELETE, TRACE, CONNECT, PATCH, OPTIONS</a:t>
            </a:r>
          </a:p>
          <a:p>
            <a:r>
              <a:rPr lang="en-US" b="1" dirty="0">
                <a:solidFill>
                  <a:srgbClr val="FFFF00"/>
                </a:solidFill>
              </a:rPr>
              <a:t>HTTPS</a:t>
            </a:r>
          </a:p>
          <a:p>
            <a:pPr lvl="1"/>
            <a:r>
              <a:rPr lang="en-US" dirty="0"/>
              <a:t>S = secure</a:t>
            </a:r>
          </a:p>
          <a:p>
            <a:pPr lvl="1"/>
            <a:r>
              <a:rPr lang="en-US" dirty="0"/>
              <a:t>Uses TLS / SSL encryption</a:t>
            </a:r>
          </a:p>
          <a:p>
            <a:r>
              <a:rPr lang="en-US" b="1" dirty="0">
                <a:solidFill>
                  <a:srgbClr val="FFFF00"/>
                </a:solidFill>
              </a:rPr>
              <a:t>FTP, VPN</a:t>
            </a:r>
          </a:p>
        </p:txBody>
      </p:sp>
    </p:spTree>
    <p:extLst>
      <p:ext uri="{BB962C8B-B14F-4D97-AF65-F5344CB8AC3E}">
        <p14:creationId xmlns:p14="http://schemas.microsoft.com/office/powerpoint/2010/main" val="47964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 for exchanging data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752601"/>
            <a:ext cx="9900591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RESTful services</a:t>
            </a:r>
          </a:p>
          <a:p>
            <a:pPr lvl="1"/>
            <a:r>
              <a:rPr lang="en-US" dirty="0"/>
              <a:t>API URI delivering JSON or XML</a:t>
            </a:r>
          </a:p>
          <a:p>
            <a:r>
              <a:rPr lang="en-US" b="1" dirty="0">
                <a:solidFill>
                  <a:srgbClr val="FFFF00"/>
                </a:solidFill>
              </a:rPr>
              <a:t>AJAX</a:t>
            </a:r>
          </a:p>
          <a:p>
            <a:pPr lvl="1"/>
            <a:r>
              <a:rPr lang="en-US" dirty="0"/>
              <a:t>Asynchronous JavaScript and XML</a:t>
            </a:r>
          </a:p>
          <a:p>
            <a:r>
              <a:rPr lang="en-US" b="1" dirty="0">
                <a:solidFill>
                  <a:srgbClr val="FFFF00"/>
                </a:solidFill>
              </a:rPr>
              <a:t>JSON</a:t>
            </a:r>
          </a:p>
          <a:p>
            <a:r>
              <a:rPr lang="en-US" b="1" dirty="0">
                <a:solidFill>
                  <a:srgbClr val="FFFF00"/>
                </a:solidFill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14622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data storage &amp; exchange processes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digital solution that exchanges data over the Internet needs to consider </a:t>
            </a:r>
            <a:r>
              <a:rPr lang="en-US" dirty="0">
                <a:solidFill>
                  <a:schemeClr val="accent6"/>
                </a:solidFill>
              </a:rPr>
              <a:t>three</a:t>
            </a:r>
            <a:r>
              <a:rPr lang="en-US" dirty="0"/>
              <a:t> main security risks:</a:t>
            </a:r>
          </a:p>
          <a:p>
            <a:r>
              <a:rPr lang="en-US" dirty="0">
                <a:solidFill>
                  <a:schemeClr val="accent6"/>
                </a:solidFill>
              </a:rPr>
              <a:t>confidentiality</a:t>
            </a:r>
            <a:r>
              <a:rPr lang="en-US" dirty="0"/>
              <a:t> (</a:t>
            </a:r>
            <a:r>
              <a:rPr lang="en-US" i="1" dirty="0"/>
              <a:t>vs unauthorized access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/>
                </a:solidFill>
              </a:rPr>
              <a:t>integrity</a:t>
            </a:r>
            <a:r>
              <a:rPr lang="en-US" dirty="0"/>
              <a:t> (</a:t>
            </a:r>
            <a:r>
              <a:rPr lang="en-US" i="1" dirty="0"/>
              <a:t>vs malicious corruption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/>
                </a:solidFill>
              </a:rPr>
              <a:t>availability</a:t>
            </a:r>
            <a:r>
              <a:rPr lang="en-US" dirty="0"/>
              <a:t> (</a:t>
            </a:r>
            <a:r>
              <a:rPr lang="en-US" i="1" dirty="0"/>
              <a:t>vs interference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Secure data storage &amp; exchange processes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main techniques developers use to help protect against these threats are:</a:t>
            </a:r>
          </a:p>
          <a:p>
            <a:r>
              <a:rPr lang="en-US" dirty="0">
                <a:solidFill>
                  <a:srgbClr val="FFFF00"/>
                </a:solidFill>
              </a:rPr>
              <a:t>encryption</a:t>
            </a:r>
            <a:r>
              <a:rPr lang="en-US" dirty="0"/>
              <a:t> (</a:t>
            </a:r>
            <a:r>
              <a:rPr lang="en-US" i="1" dirty="0"/>
              <a:t>via decryption key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authorization</a:t>
            </a:r>
            <a:r>
              <a:rPr lang="en-US" dirty="0"/>
              <a:t> (</a:t>
            </a:r>
            <a:r>
              <a:rPr lang="en-US" i="1" dirty="0"/>
              <a:t>via signature, code or token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checksums</a:t>
            </a:r>
            <a:r>
              <a:rPr lang="en-US" dirty="0"/>
              <a:t> (</a:t>
            </a:r>
            <a:r>
              <a:rPr lang="en-US" i="1" dirty="0"/>
              <a:t>checking for </a:t>
            </a:r>
            <a:r>
              <a:rPr lang="en-US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data corruption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hashing</a:t>
            </a:r>
            <a:r>
              <a:rPr lang="en-US" dirty="0"/>
              <a:t> (</a:t>
            </a:r>
            <a:r>
              <a:rPr lang="en-US" i="1" dirty="0"/>
              <a:t>checking for </a:t>
            </a:r>
            <a:r>
              <a:rPr lang="en-US" b="1" i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malicious interference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55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Encryption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Encryption transforms data in an unreadable format.</a:t>
            </a:r>
          </a:p>
          <a:p>
            <a:r>
              <a:rPr lang="en-US" dirty="0">
                <a:solidFill>
                  <a:srgbClr val="FFFF00"/>
                </a:solidFill>
              </a:rPr>
              <a:t>plaintext</a:t>
            </a:r>
            <a:r>
              <a:rPr lang="en-US" dirty="0"/>
              <a:t> (</a:t>
            </a:r>
            <a:r>
              <a:rPr lang="en-US" i="1" dirty="0"/>
              <a:t>unencrypted data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ciphertext</a:t>
            </a:r>
            <a:r>
              <a:rPr lang="en-US" dirty="0"/>
              <a:t> (</a:t>
            </a:r>
            <a:r>
              <a:rPr lang="en-US" i="1" dirty="0"/>
              <a:t>encrypted data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encryption or decryption process</a:t>
            </a:r>
            <a:r>
              <a:rPr lang="en-US" dirty="0"/>
              <a:t> (</a:t>
            </a:r>
            <a:r>
              <a:rPr lang="en-US" i="1" dirty="0"/>
              <a:t>algorithm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key </a:t>
            </a:r>
            <a:r>
              <a:rPr lang="en-US" dirty="0"/>
              <a:t> (</a:t>
            </a:r>
            <a:r>
              <a:rPr lang="en-US" i="1" dirty="0"/>
              <a:t>used in the encryption and decryption process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661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Encryption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Well known symmetric block ciphers:</a:t>
            </a:r>
          </a:p>
          <a:p>
            <a:r>
              <a:rPr lang="en-US" dirty="0">
                <a:solidFill>
                  <a:srgbClr val="FFFF00"/>
                </a:solidFill>
              </a:rPr>
              <a:t>Triple DES</a:t>
            </a:r>
          </a:p>
          <a:p>
            <a:pPr lvl="1"/>
            <a:r>
              <a:rPr lang="en-US" dirty="0"/>
              <a:t>Encrypts data 3 times using a different key at least once – very slow. Good for PINs in ATMs</a:t>
            </a:r>
          </a:p>
          <a:p>
            <a:r>
              <a:rPr lang="en-US" dirty="0">
                <a:solidFill>
                  <a:srgbClr val="FFFF00"/>
                </a:solidFill>
              </a:rPr>
              <a:t>Blowfish</a:t>
            </a:r>
          </a:p>
          <a:p>
            <a:pPr lvl="1"/>
            <a:r>
              <a:rPr lang="en-US" dirty="0"/>
              <a:t>efficient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open source </a:t>
            </a:r>
            <a:r>
              <a:rPr lang="en-US" dirty="0"/>
              <a:t>algorithm for application encryption</a:t>
            </a:r>
          </a:p>
          <a:p>
            <a:pPr lvl="1"/>
            <a:r>
              <a:rPr lang="en-US" dirty="0"/>
              <a:t>splits message into 64 bit blocks and encrypts each block individually</a:t>
            </a:r>
          </a:p>
          <a:p>
            <a:pPr lvl="1"/>
            <a:r>
              <a:rPr lang="en-US" dirty="0" err="1">
                <a:solidFill>
                  <a:srgbClr val="FFFF00"/>
                </a:solidFill>
              </a:rPr>
              <a:t>Twofish</a:t>
            </a:r>
            <a:r>
              <a:rPr lang="en-US" dirty="0"/>
              <a:t> is very similar but uses 128-bit blocks</a:t>
            </a:r>
          </a:p>
          <a:p>
            <a:r>
              <a:rPr lang="en-US" dirty="0">
                <a:solidFill>
                  <a:srgbClr val="FFFF00"/>
                </a:solidFill>
              </a:rPr>
              <a:t>AES </a:t>
            </a:r>
          </a:p>
          <a:p>
            <a:pPr lvl="1"/>
            <a:r>
              <a:rPr lang="en-US" dirty="0"/>
              <a:t>US Government Advanced Encryption Standard (</a:t>
            </a:r>
            <a:r>
              <a:rPr lang="en-AU" dirty="0"/>
              <a:t>128, 192 or 256 bit) </a:t>
            </a:r>
            <a:r>
              <a:rPr lang="en-US" dirty="0"/>
              <a:t>replaced DES (64-bit) in year 2000 </a:t>
            </a:r>
          </a:p>
        </p:txBody>
      </p:sp>
    </p:spTree>
    <p:extLst>
      <p:ext uri="{BB962C8B-B14F-4D97-AF65-F5344CB8AC3E}">
        <p14:creationId xmlns:p14="http://schemas.microsoft.com/office/powerpoint/2010/main" val="99997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Asymmetric Encryption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well-known asymmetric block cipher:</a:t>
            </a:r>
          </a:p>
          <a:p>
            <a:r>
              <a:rPr lang="en-US" dirty="0">
                <a:solidFill>
                  <a:srgbClr val="FFFF00"/>
                </a:solidFill>
              </a:rPr>
              <a:t>RSA</a:t>
            </a:r>
          </a:p>
          <a:p>
            <a:pPr lvl="1"/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Public </a:t>
            </a:r>
            <a:r>
              <a:rPr lang="en-US" dirty="0"/>
              <a:t>key to </a:t>
            </a:r>
            <a:r>
              <a:rPr lang="en-US" dirty="0">
                <a:solidFill>
                  <a:schemeClr val="bg2">
                    <a:lumMod val="10000"/>
                    <a:lumOff val="90000"/>
                  </a:schemeClr>
                </a:solidFill>
              </a:rPr>
              <a:t>encrypt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Private</a:t>
            </a:r>
            <a:r>
              <a:rPr lang="en-US" dirty="0"/>
              <a:t> key to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decrypt</a:t>
            </a:r>
          </a:p>
          <a:p>
            <a:pPr lvl="1"/>
            <a:r>
              <a:rPr lang="en-US" dirty="0"/>
              <a:t>Widely used in internet and network security</a:t>
            </a:r>
          </a:p>
          <a:p>
            <a:pPr lvl="1"/>
            <a:r>
              <a:rPr lang="en-US" dirty="0"/>
              <a:t>Used in every website you visit with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</a:t>
            </a:r>
            <a:r>
              <a:rPr lang="en-US" dirty="0"/>
              <a:t>:</a:t>
            </a:r>
          </a:p>
          <a:p>
            <a:pPr lvl="2"/>
            <a:r>
              <a:rPr lang="en-A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HTTPS</a:t>
            </a:r>
            <a:r>
              <a:rPr lang="en-AU" dirty="0"/>
              <a:t> uses Secure Socket Layer (</a:t>
            </a:r>
            <a:r>
              <a:rPr lang="en-AU" dirty="0">
                <a:solidFill>
                  <a:srgbClr val="92D050"/>
                </a:solidFill>
              </a:rPr>
              <a:t>SSL</a:t>
            </a:r>
            <a:r>
              <a:rPr lang="en-AU" dirty="0"/>
              <a:t>) to encrypt data  transfers between client and server</a:t>
            </a:r>
          </a:p>
          <a:p>
            <a:pPr lvl="2"/>
            <a:r>
              <a:rPr lang="en-AU" dirty="0">
                <a:solidFill>
                  <a:srgbClr val="92D050"/>
                </a:solidFill>
              </a:rPr>
              <a:t>SSL</a:t>
            </a:r>
            <a:r>
              <a:rPr lang="en-AU" dirty="0"/>
              <a:t> uses the </a:t>
            </a:r>
            <a:r>
              <a:rPr lang="en-AU" dirty="0">
                <a:solidFill>
                  <a:srgbClr val="FFFF00"/>
                </a:solidFill>
              </a:rPr>
              <a:t>RSA</a:t>
            </a:r>
            <a:r>
              <a:rPr lang="en-AU" dirty="0"/>
              <a:t>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Authentication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Process of verifying someone is who they say they are. Methods include:</a:t>
            </a:r>
            <a:endParaRPr lang="en-US" dirty="0"/>
          </a:p>
          <a:p>
            <a:r>
              <a:rPr lang="en-US" b="1" dirty="0"/>
              <a:t>Username / password</a:t>
            </a:r>
          </a:p>
          <a:p>
            <a:pPr lvl="1"/>
            <a:r>
              <a:rPr lang="en-US" dirty="0"/>
              <a:t>One-step / </a:t>
            </a:r>
            <a:r>
              <a:rPr lang="en-US" dirty="0">
                <a:solidFill>
                  <a:srgbClr val="FFFF00"/>
                </a:solidFill>
              </a:rPr>
              <a:t>two-step</a:t>
            </a:r>
          </a:p>
          <a:p>
            <a:r>
              <a:rPr lang="en-US" b="1" dirty="0"/>
              <a:t>Digital signatures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Digest Access Authentication </a:t>
            </a:r>
            <a:r>
              <a:rPr lang="en-US" dirty="0"/>
              <a:t>- MD5(</a:t>
            </a:r>
            <a:r>
              <a:rPr lang="en-US" dirty="0" err="1"/>
              <a:t>username:realm:password</a:t>
            </a:r>
            <a:r>
              <a:rPr lang="en-US" dirty="0"/>
              <a:t>) .. Produces a hash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XML signature </a:t>
            </a:r>
            <a:r>
              <a:rPr lang="en-US" dirty="0"/>
              <a:t>- &lt;signature&gt;&lt;method&gt;&lt;</a:t>
            </a:r>
            <a:r>
              <a:rPr lang="en-US" dirty="0" err="1"/>
              <a:t>hashvalue</a:t>
            </a:r>
            <a:r>
              <a:rPr lang="en-US" dirty="0"/>
              <a:t>&gt; …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b="1" dirty="0"/>
              <a:t>Application tokens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OAuth2</a:t>
            </a:r>
            <a:r>
              <a:rPr lang="en-US" dirty="0"/>
              <a:t>: </a:t>
            </a:r>
            <a:r>
              <a:rPr lang="en-AU" dirty="0"/>
              <a:t>authentication protocol that allows you to approve one application interacting with another on your behalf without giving away your password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43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Hashing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0591" cy="41148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/>
              <a:t>Successful hash characteristics:</a:t>
            </a:r>
            <a:endParaRPr lang="en-US" dirty="0"/>
          </a:p>
          <a:p>
            <a:r>
              <a:rPr lang="en-US" b="1" dirty="0"/>
              <a:t>Reliability</a:t>
            </a:r>
          </a:p>
          <a:p>
            <a:pPr lvl="1"/>
            <a:r>
              <a:rPr lang="en-US" dirty="0"/>
              <a:t>The same text should produce the same identical hash digest every time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b="1" dirty="0"/>
              <a:t>One-way</a:t>
            </a:r>
          </a:p>
          <a:p>
            <a:pPr lvl="1"/>
            <a:r>
              <a:rPr lang="en-US" dirty="0"/>
              <a:t>Can’t reverse engineer text from hash digest</a:t>
            </a:r>
          </a:p>
          <a:p>
            <a:r>
              <a:rPr lang="en-US" b="1" dirty="0"/>
              <a:t>Collision resistance</a:t>
            </a:r>
          </a:p>
          <a:p>
            <a:pPr lvl="1"/>
            <a:r>
              <a:rPr lang="en-AU" dirty="0"/>
              <a:t>No 2 hash digests should be alike</a:t>
            </a:r>
          </a:p>
          <a:p>
            <a:r>
              <a:rPr lang="en-AU" b="1" dirty="0"/>
              <a:t>Speed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>
                <a:solidFill>
                  <a:srgbClr val="FFFF00"/>
                </a:solidFill>
              </a:rPr>
              <a:t>Salts</a:t>
            </a:r>
            <a:r>
              <a:rPr lang="en-AU" dirty="0"/>
              <a:t> (unique value that can be added to a word before hashing) can prevent pre-computed hash matching. Examples of hash algorithms include </a:t>
            </a:r>
            <a:r>
              <a:rPr lang="en-AU" dirty="0">
                <a:solidFill>
                  <a:srgbClr val="FFFF00"/>
                </a:solidFill>
              </a:rPr>
              <a:t>MD5 and SHA (SHA-1, SHA-256, SHA-512)</a:t>
            </a:r>
            <a:endParaRPr lang="en-US" dirty="0">
              <a:solidFill>
                <a:srgbClr val="FFFF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12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1365-0FF1-4A62-90A7-1A30B4A1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3" y="188640"/>
            <a:ext cx="1512168" cy="1152128"/>
          </a:xfrm>
        </p:spPr>
        <p:txBody>
          <a:bodyPr/>
          <a:lstStyle/>
          <a:p>
            <a:r>
              <a:rPr lang="en-AU" dirty="0"/>
              <a:t>OSI Model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951C06E-D68B-459D-A220-DE667777E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8" y="-99392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65</TotalTime>
  <Words>671</Words>
  <Application>Microsoft Office PowerPoint</Application>
  <PresentationFormat>Custom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Digital Blue Tunnel 16x9</vt:lpstr>
      <vt:lpstr>Unit 4</vt:lpstr>
      <vt:lpstr>Secure data storage &amp; exchange processes</vt:lpstr>
      <vt:lpstr>Secure data storage &amp; exchange processes</vt:lpstr>
      <vt:lpstr>Encryption</vt:lpstr>
      <vt:lpstr>Symmetric Encryption</vt:lpstr>
      <vt:lpstr>Asymmetric Encryption</vt:lpstr>
      <vt:lpstr>Authentication</vt:lpstr>
      <vt:lpstr>Hashing</vt:lpstr>
      <vt:lpstr>OSI Model</vt:lpstr>
      <vt:lpstr>Latency</vt:lpstr>
      <vt:lpstr>Jitter, QoS guarantee and timeliness</vt:lpstr>
      <vt:lpstr>Internet protocols</vt:lpstr>
      <vt:lpstr>Methods for exchanging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Michael Addicott</dc:creator>
  <cp:lastModifiedBy>Michael Addicott</cp:lastModifiedBy>
  <cp:revision>30</cp:revision>
  <dcterms:created xsi:type="dcterms:W3CDTF">2020-10-18T23:16:40Z</dcterms:created>
  <dcterms:modified xsi:type="dcterms:W3CDTF">2022-08-28T04:44:50Z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